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660" r:id="rId1"/>
  </p:sldMasterIdLst>
  <p:sldIdLst>
    <p:sldId id="256" r:id="rId2"/>
    <p:sldId id="287" r:id="rId3"/>
    <p:sldId id="285" r:id="rId4"/>
    <p:sldId id="286" r:id="rId5"/>
    <p:sldId id="258" r:id="rId6"/>
    <p:sldId id="259" r:id="rId7"/>
    <p:sldId id="260" r:id="rId8"/>
    <p:sldId id="261" r:id="rId9"/>
    <p:sldId id="282" r:id="rId10"/>
    <p:sldId id="262" r:id="rId11"/>
    <p:sldId id="263" r:id="rId12"/>
    <p:sldId id="264" r:id="rId13"/>
    <p:sldId id="266" r:id="rId14"/>
    <p:sldId id="267" r:id="rId15"/>
    <p:sldId id="284" r:id="rId16"/>
    <p:sldId id="268" r:id="rId17"/>
    <p:sldId id="269" r:id="rId18"/>
    <p:sldId id="277" r:id="rId19"/>
    <p:sldId id="270" r:id="rId20"/>
    <p:sldId id="279" r:id="rId21"/>
    <p:sldId id="283" r:id="rId22"/>
    <p:sldId id="278" r:id="rId23"/>
    <p:sldId id="275" r:id="rId24"/>
    <p:sldId id="271" r:id="rId25"/>
    <p:sldId id="272" r:id="rId26"/>
    <p:sldId id="274" r:id="rId27"/>
    <p:sldId id="276" r:id="rId28"/>
    <p:sldId id="281" r:id="rId29"/>
    <p:sldId id="288" r:id="rId30"/>
  </p:sldIdLst>
  <p:sldSz cx="6858000" cy="9144000" type="screen4x3"/>
  <p:notesSz cx="6797675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2496" y="77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List_aplikace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350"/>
            </a:pPr>
            <a:r>
              <a:rPr lang="cs-CZ" sz="1350" u="none">
                <a:latin typeface="Arial Black"/>
              </a:rPr>
              <a:t>P</a:t>
            </a:r>
            <a:r>
              <a:rPr lang="en-US" sz="1350" u="none">
                <a:latin typeface="Arial Black"/>
              </a:rPr>
              <a:t>očet žáků, kteří prošli školou</a:t>
            </a:r>
            <a:r>
              <a:rPr lang="cs-CZ" sz="1350" u="none">
                <a:latin typeface="Arial Black"/>
              </a:rPr>
              <a:t> v jednotlivých</a:t>
            </a:r>
            <a:r>
              <a:rPr lang="cs-CZ" sz="1350" u="sng">
                <a:latin typeface="Arial Black"/>
              </a:rPr>
              <a:t> </a:t>
            </a:r>
            <a:r>
              <a:rPr lang="cs-CZ" sz="1350" u="none">
                <a:latin typeface="Arial Black"/>
              </a:rPr>
              <a:t>obdobích</a:t>
            </a:r>
            <a:endParaRPr lang="en-US" sz="1350" u="none">
              <a:latin typeface="Arial Black"/>
            </a:endParaRPr>
          </a:p>
        </c:rich>
      </c:tx>
      <c:layout>
        <c:manualLayout>
          <c:xMode val="edge"/>
          <c:yMode val="edge"/>
          <c:x val="0.13461903212511658"/>
          <c:y val="1.8648061919568503E-3"/>
        </c:manualLayout>
      </c:layout>
      <c:overlay val="0"/>
    </c:title>
    <c:autoTitleDeleted val="0"/>
    <c:view3D>
      <c:rotX val="15"/>
      <c:hPercent val="100"/>
      <c:rotY val="20"/>
      <c:depthPercent val="100"/>
      <c:rAngAx val="1"/>
    </c:view3D>
    <c:floor>
      <c:thickness val="0"/>
      <c:spPr>
        <a:solidFill>
          <a:schemeClr val="accent2"/>
        </a:solidFill>
      </c:spPr>
    </c:floor>
    <c:sideWall>
      <c:thickness val="0"/>
      <c:spPr>
        <a:gradFill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5400000" scaled="0"/>
        </a:gradFill>
      </c:spPr>
    </c:sideWall>
    <c:backWall>
      <c:thickness val="0"/>
      <c:spPr>
        <a:solidFill>
          <a:srgbClr val="FFFF00"/>
        </a:solidFill>
      </c:spPr>
    </c:backWall>
    <c:plotArea>
      <c:layout>
        <c:manualLayout>
          <c:layoutTarget val="inner"/>
          <c:xMode val="edge"/>
          <c:yMode val="edge"/>
          <c:x val="0.10675117676406151"/>
          <c:y val="0.10698162729658793"/>
          <c:w val="0.85052714691655273"/>
          <c:h val="0.7403670237941567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List1!$C$2</c:f>
              <c:strCache>
                <c:ptCount val="1"/>
                <c:pt idx="0">
                  <c:v>počet žáků, kteří prošli školou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List1!$B$3:$B$11</c:f>
              <c:strCache>
                <c:ptCount val="9"/>
                <c:pt idx="0">
                  <c:v>1926</c:v>
                </c:pt>
                <c:pt idx="1">
                  <c:v>1927</c:v>
                </c:pt>
                <c:pt idx="2">
                  <c:v>50. léta</c:v>
                </c:pt>
                <c:pt idx="3">
                  <c:v>60. léta</c:v>
                </c:pt>
                <c:pt idx="4">
                  <c:v>70. léta</c:v>
                </c:pt>
                <c:pt idx="5">
                  <c:v>80. léta</c:v>
                </c:pt>
                <c:pt idx="6">
                  <c:v>90. léta</c:v>
                </c:pt>
                <c:pt idx="7">
                  <c:v>2000</c:v>
                </c:pt>
                <c:pt idx="8">
                  <c:v>současnost</c:v>
                </c:pt>
              </c:strCache>
            </c:strRef>
          </c:cat>
          <c:val>
            <c:numRef>
              <c:f>List1!$C$3:$C$11</c:f>
              <c:numCache>
                <c:formatCode>General</c:formatCode>
                <c:ptCount val="9"/>
                <c:pt idx="0">
                  <c:v>70</c:v>
                </c:pt>
                <c:pt idx="1">
                  <c:v>90</c:v>
                </c:pt>
                <c:pt idx="2">
                  <c:v>170</c:v>
                </c:pt>
                <c:pt idx="3">
                  <c:v>200</c:v>
                </c:pt>
                <c:pt idx="4">
                  <c:v>200</c:v>
                </c:pt>
                <c:pt idx="5">
                  <c:v>250</c:v>
                </c:pt>
                <c:pt idx="6">
                  <c:v>290</c:v>
                </c:pt>
                <c:pt idx="7">
                  <c:v>350</c:v>
                </c:pt>
                <c:pt idx="8">
                  <c:v>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DE-47E7-8255-3D6F1B0CF7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72554240"/>
        <c:axId val="639712576"/>
        <c:axId val="0"/>
      </c:bar3DChart>
      <c:catAx>
        <c:axId val="5725542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anchor="t" anchorCtr="0"/>
          <a:lstStyle/>
          <a:p>
            <a:pPr>
              <a:defRPr sz="1350"/>
            </a:pPr>
            <a:endParaRPr lang="cs-CZ"/>
          </a:p>
        </c:txPr>
        <c:crossAx val="639712576"/>
        <c:crosses val="autoZero"/>
        <c:auto val="1"/>
        <c:lblAlgn val="ctr"/>
        <c:lblOffset val="100"/>
        <c:noMultiLvlLbl val="0"/>
      </c:catAx>
      <c:valAx>
        <c:axId val="6397125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572554240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1714500" y="4165600"/>
            <a:ext cx="4629150" cy="2525816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714500" y="6671096"/>
            <a:ext cx="4629150" cy="18288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5156716" y="1676588"/>
            <a:ext cx="3048000" cy="285750"/>
          </a:xfrm>
        </p:spPr>
        <p:txBody>
          <a:bodyPr/>
          <a:lstStyle/>
          <a:p>
            <a:fld id="{5F6D7F06-18FD-491E-9246-05FA451A7EB2}" type="datetimeFigureOut">
              <a:rPr lang="cs-CZ" smtClean="0"/>
              <a:t>28.06.2021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4241152" y="5687573"/>
            <a:ext cx="4876800" cy="288036"/>
          </a:xfrm>
        </p:spPr>
        <p:txBody>
          <a:bodyPr/>
          <a:lstStyle/>
          <a:p>
            <a:endParaRPr lang="cs-CZ"/>
          </a:p>
        </p:txBody>
      </p:sp>
      <p:sp>
        <p:nvSpPr>
          <p:cNvPr id="10" name="Obdélník 9"/>
          <p:cNvSpPr/>
          <p:nvPr/>
        </p:nvSpPr>
        <p:spPr bwMode="auto">
          <a:xfrm>
            <a:off x="285750" y="0"/>
            <a:ext cx="457200" cy="9144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207252" y="0"/>
            <a:ext cx="78498" cy="9144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bdélník 13"/>
          <p:cNvSpPr/>
          <p:nvPr/>
        </p:nvSpPr>
        <p:spPr bwMode="auto">
          <a:xfrm>
            <a:off x="742950" y="0"/>
            <a:ext cx="136404" cy="9144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Obdélník 18"/>
          <p:cNvSpPr/>
          <p:nvPr/>
        </p:nvSpPr>
        <p:spPr bwMode="auto">
          <a:xfrm>
            <a:off x="855990" y="0"/>
            <a:ext cx="172710" cy="9144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římá spojnice 10"/>
          <p:cNvSpPr>
            <a:spLocks noChangeShapeType="1"/>
          </p:cNvSpPr>
          <p:nvPr/>
        </p:nvSpPr>
        <p:spPr bwMode="auto">
          <a:xfrm>
            <a:off x="79758" y="0"/>
            <a:ext cx="0" cy="9144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Přímá spojnice 17"/>
          <p:cNvSpPr>
            <a:spLocks noChangeShapeType="1"/>
          </p:cNvSpPr>
          <p:nvPr/>
        </p:nvSpPr>
        <p:spPr bwMode="auto">
          <a:xfrm>
            <a:off x="685800" y="0"/>
            <a:ext cx="0" cy="9144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Přímá spojnice 19"/>
          <p:cNvSpPr>
            <a:spLocks noChangeShapeType="1"/>
          </p:cNvSpPr>
          <p:nvPr/>
        </p:nvSpPr>
        <p:spPr bwMode="auto">
          <a:xfrm>
            <a:off x="640584" y="0"/>
            <a:ext cx="0" cy="9144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Přímá spojnice 15"/>
          <p:cNvSpPr>
            <a:spLocks noChangeShapeType="1"/>
          </p:cNvSpPr>
          <p:nvPr/>
        </p:nvSpPr>
        <p:spPr bwMode="auto">
          <a:xfrm>
            <a:off x="1294980" y="0"/>
            <a:ext cx="0" cy="9144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Přímá spojnice 14"/>
          <p:cNvSpPr>
            <a:spLocks noChangeShapeType="1"/>
          </p:cNvSpPr>
          <p:nvPr/>
        </p:nvSpPr>
        <p:spPr bwMode="auto">
          <a:xfrm>
            <a:off x="800100" y="0"/>
            <a:ext cx="0" cy="9144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Přímá spojnice 21"/>
          <p:cNvSpPr>
            <a:spLocks noChangeShapeType="1"/>
          </p:cNvSpPr>
          <p:nvPr/>
        </p:nvSpPr>
        <p:spPr bwMode="auto">
          <a:xfrm>
            <a:off x="6835392" y="0"/>
            <a:ext cx="0" cy="9144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Obdélník 26"/>
          <p:cNvSpPr/>
          <p:nvPr/>
        </p:nvSpPr>
        <p:spPr bwMode="auto">
          <a:xfrm>
            <a:off x="914400" y="0"/>
            <a:ext cx="57150" cy="9144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ál 20"/>
          <p:cNvSpPr/>
          <p:nvPr/>
        </p:nvSpPr>
        <p:spPr bwMode="auto">
          <a:xfrm>
            <a:off x="457200" y="4572000"/>
            <a:ext cx="971550" cy="17272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ál 22"/>
          <p:cNvSpPr/>
          <p:nvPr/>
        </p:nvSpPr>
        <p:spPr bwMode="auto">
          <a:xfrm>
            <a:off x="982224" y="6489003"/>
            <a:ext cx="481068" cy="855232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ál 23"/>
          <p:cNvSpPr/>
          <p:nvPr/>
        </p:nvSpPr>
        <p:spPr bwMode="auto">
          <a:xfrm>
            <a:off x="818310" y="7334176"/>
            <a:ext cx="102870" cy="18288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ál 25"/>
          <p:cNvSpPr/>
          <p:nvPr/>
        </p:nvSpPr>
        <p:spPr bwMode="auto">
          <a:xfrm>
            <a:off x="1248156" y="7717536"/>
            <a:ext cx="205740" cy="3657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ál 24"/>
          <p:cNvSpPr/>
          <p:nvPr/>
        </p:nvSpPr>
        <p:spPr>
          <a:xfrm>
            <a:off x="1428750" y="5994400"/>
            <a:ext cx="274320" cy="48768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 bwMode="auto">
          <a:xfrm>
            <a:off x="994158" y="6571603"/>
            <a:ext cx="457200" cy="690032"/>
          </a:xfrm>
        </p:spPr>
        <p:txBody>
          <a:bodyPr/>
          <a:lstStyle/>
          <a:p>
            <a:fld id="{9801D700-8F19-45E8-B711-0ED7B2E5208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D7F06-18FD-491E-9246-05FA451A7EB2}" type="datetimeFigureOut">
              <a:rPr lang="cs-CZ" smtClean="0"/>
              <a:t>28.06.2021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1D700-8F19-45E8-B711-0ED7B2E5208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4972050" y="366186"/>
            <a:ext cx="1257300" cy="7802033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D7F06-18FD-491E-9246-05FA451A7EB2}" type="datetimeFigureOut">
              <a:rPr lang="cs-CZ" smtClean="0"/>
              <a:t>28.06.2021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1D700-8F19-45E8-B711-0ED7B2E5208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342900" y="2133600"/>
            <a:ext cx="5600700" cy="6498336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F6D7F06-18FD-491E-9246-05FA451A7EB2}" type="datetimeFigureOut">
              <a:rPr lang="cs-CZ" smtClean="0"/>
              <a:t>28.06.2021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9801D700-8F19-45E8-B711-0ED7B2E52080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14500" y="3860800"/>
            <a:ext cx="4629150" cy="273812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714500" y="6680200"/>
            <a:ext cx="4629150" cy="18288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5155692" y="1671701"/>
            <a:ext cx="3048000" cy="285750"/>
          </a:xfrm>
        </p:spPr>
        <p:txBody>
          <a:bodyPr/>
          <a:lstStyle/>
          <a:p>
            <a:fld id="{5F6D7F06-18FD-491E-9246-05FA451A7EB2}" type="datetimeFigureOut">
              <a:rPr lang="cs-CZ" smtClean="0"/>
              <a:t>28.06.2021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4241292" y="5683758"/>
            <a:ext cx="4876800" cy="288036"/>
          </a:xfrm>
        </p:spPr>
        <p:txBody>
          <a:bodyPr/>
          <a:lstStyle/>
          <a:p>
            <a:endParaRPr lang="cs-CZ"/>
          </a:p>
        </p:txBody>
      </p:sp>
      <p:sp>
        <p:nvSpPr>
          <p:cNvPr id="9" name="Obdélník 8"/>
          <p:cNvSpPr/>
          <p:nvPr/>
        </p:nvSpPr>
        <p:spPr bwMode="auto">
          <a:xfrm>
            <a:off x="285750" y="0"/>
            <a:ext cx="457200" cy="9144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 bwMode="auto">
          <a:xfrm>
            <a:off x="207252" y="0"/>
            <a:ext cx="78498" cy="9144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 bwMode="auto">
          <a:xfrm>
            <a:off x="742950" y="0"/>
            <a:ext cx="136404" cy="9144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855990" y="0"/>
            <a:ext cx="172710" cy="9144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římá spojnice 12"/>
          <p:cNvSpPr>
            <a:spLocks noChangeShapeType="1"/>
          </p:cNvSpPr>
          <p:nvPr/>
        </p:nvSpPr>
        <p:spPr bwMode="auto">
          <a:xfrm>
            <a:off x="79758" y="0"/>
            <a:ext cx="0" cy="9144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Přímá spojnice 13"/>
          <p:cNvSpPr>
            <a:spLocks noChangeShapeType="1"/>
          </p:cNvSpPr>
          <p:nvPr/>
        </p:nvSpPr>
        <p:spPr bwMode="auto">
          <a:xfrm>
            <a:off x="685800" y="0"/>
            <a:ext cx="0" cy="9144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Přímá spojnice 14"/>
          <p:cNvSpPr>
            <a:spLocks noChangeShapeType="1"/>
          </p:cNvSpPr>
          <p:nvPr/>
        </p:nvSpPr>
        <p:spPr bwMode="auto">
          <a:xfrm>
            <a:off x="640584" y="0"/>
            <a:ext cx="0" cy="9144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Přímá spojnice 15"/>
          <p:cNvSpPr>
            <a:spLocks noChangeShapeType="1"/>
          </p:cNvSpPr>
          <p:nvPr/>
        </p:nvSpPr>
        <p:spPr bwMode="auto">
          <a:xfrm>
            <a:off x="1294980" y="0"/>
            <a:ext cx="0" cy="9144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Přímá spojnice 16"/>
          <p:cNvSpPr>
            <a:spLocks noChangeShapeType="1"/>
          </p:cNvSpPr>
          <p:nvPr/>
        </p:nvSpPr>
        <p:spPr bwMode="auto">
          <a:xfrm>
            <a:off x="800100" y="0"/>
            <a:ext cx="0" cy="9144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Obdélník 17"/>
          <p:cNvSpPr/>
          <p:nvPr/>
        </p:nvSpPr>
        <p:spPr bwMode="auto">
          <a:xfrm>
            <a:off x="914400" y="0"/>
            <a:ext cx="57150" cy="9144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ál 18"/>
          <p:cNvSpPr/>
          <p:nvPr/>
        </p:nvSpPr>
        <p:spPr bwMode="auto">
          <a:xfrm>
            <a:off x="457200" y="4572000"/>
            <a:ext cx="971550" cy="17272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ál 19"/>
          <p:cNvSpPr/>
          <p:nvPr/>
        </p:nvSpPr>
        <p:spPr bwMode="auto">
          <a:xfrm>
            <a:off x="993528" y="6489003"/>
            <a:ext cx="481068" cy="855232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ál 20"/>
          <p:cNvSpPr/>
          <p:nvPr/>
        </p:nvSpPr>
        <p:spPr bwMode="auto">
          <a:xfrm>
            <a:off x="818310" y="7334176"/>
            <a:ext cx="102870" cy="18288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ál 21"/>
          <p:cNvSpPr/>
          <p:nvPr/>
        </p:nvSpPr>
        <p:spPr bwMode="auto">
          <a:xfrm>
            <a:off x="1248156" y="7721600"/>
            <a:ext cx="205740" cy="3657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ál 22"/>
          <p:cNvSpPr/>
          <p:nvPr/>
        </p:nvSpPr>
        <p:spPr bwMode="auto">
          <a:xfrm>
            <a:off x="1409280" y="5973184"/>
            <a:ext cx="274320" cy="48768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Přímá spojnice 25"/>
          <p:cNvSpPr>
            <a:spLocks noChangeShapeType="1"/>
          </p:cNvSpPr>
          <p:nvPr/>
        </p:nvSpPr>
        <p:spPr bwMode="auto">
          <a:xfrm>
            <a:off x="6823458" y="0"/>
            <a:ext cx="0" cy="9144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1005462" y="6571603"/>
            <a:ext cx="457200" cy="690032"/>
          </a:xfrm>
        </p:spPr>
        <p:txBody>
          <a:bodyPr/>
          <a:lstStyle/>
          <a:p>
            <a:fld id="{9801D700-8F19-45E8-B711-0ED7B2E5208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D7F06-18FD-491E-9246-05FA451A7EB2}" type="datetimeFigureOut">
              <a:rPr lang="cs-CZ" smtClean="0"/>
              <a:t>28.06.2021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1D700-8F19-45E8-B711-0ED7B2E52080}" type="slidenum">
              <a:rPr lang="cs-CZ" smtClean="0"/>
              <a:t>‹#›</a:t>
            </a:fld>
            <a:endParaRPr lang="cs-CZ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342900" y="2133600"/>
            <a:ext cx="2743200" cy="6096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3202686" y="2133600"/>
            <a:ext cx="2743200" cy="6096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5657850" cy="1524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D7F06-18FD-491E-9246-05FA451A7EB2}" type="datetimeFigureOut">
              <a:rPr lang="cs-CZ" smtClean="0"/>
              <a:t>28.06.2021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1D700-8F19-45E8-B711-0ED7B2E52080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342900" y="3149600"/>
            <a:ext cx="2743200" cy="51816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3278981" y="3149600"/>
            <a:ext cx="2743200" cy="51816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"/>
          </p:nvPr>
        </p:nvSpPr>
        <p:spPr>
          <a:xfrm>
            <a:off x="342900" y="2092960"/>
            <a:ext cx="2743200" cy="877824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3"/>
          </p:nvPr>
        </p:nvSpPr>
        <p:spPr>
          <a:xfrm>
            <a:off x="3257550" y="2092960"/>
            <a:ext cx="2743200" cy="877824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F6D7F06-18FD-491E-9246-05FA451A7EB2}" type="datetimeFigureOut">
              <a:rPr lang="cs-CZ" smtClean="0"/>
              <a:t>28.06.2021</a:t>
            </a:fld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801D700-8F19-45E8-B711-0ED7B2E52080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D7F06-18FD-491E-9246-05FA451A7EB2}" type="datetimeFigureOut">
              <a:rPr lang="cs-CZ" smtClean="0"/>
              <a:t>28.06.2021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1D700-8F19-45E8-B711-0ED7B2E5208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římá spojnice 9"/>
          <p:cNvSpPr>
            <a:spLocks noChangeShapeType="1"/>
          </p:cNvSpPr>
          <p:nvPr/>
        </p:nvSpPr>
        <p:spPr bwMode="auto">
          <a:xfrm>
            <a:off x="6572250" y="0"/>
            <a:ext cx="0" cy="9144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688658" y="4400550"/>
            <a:ext cx="8412480" cy="3429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5109210" y="365760"/>
            <a:ext cx="1145286" cy="664464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4686300" y="0"/>
            <a:ext cx="0" cy="9144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4644222" y="0"/>
            <a:ext cx="0" cy="9144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Přímá spojnice 10"/>
          <p:cNvSpPr>
            <a:spLocks noChangeShapeType="1"/>
          </p:cNvSpPr>
          <p:nvPr/>
        </p:nvSpPr>
        <p:spPr bwMode="auto">
          <a:xfrm>
            <a:off x="6743700" y="0"/>
            <a:ext cx="0" cy="9144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6629400" y="0"/>
            <a:ext cx="228600" cy="9144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římá spojnice 12"/>
          <p:cNvSpPr>
            <a:spLocks noChangeShapeType="1"/>
          </p:cNvSpPr>
          <p:nvPr/>
        </p:nvSpPr>
        <p:spPr bwMode="auto">
          <a:xfrm>
            <a:off x="6686550" y="0"/>
            <a:ext cx="0" cy="9144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ál 13"/>
          <p:cNvSpPr/>
          <p:nvPr/>
        </p:nvSpPr>
        <p:spPr>
          <a:xfrm>
            <a:off x="6117336" y="7620000"/>
            <a:ext cx="411480" cy="73152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Zástupný symbol pro obsah 17"/>
          <p:cNvSpPr>
            <a:spLocks noGrp="1"/>
          </p:cNvSpPr>
          <p:nvPr>
            <p:ph sz="quarter" idx="1"/>
          </p:nvPr>
        </p:nvSpPr>
        <p:spPr>
          <a:xfrm>
            <a:off x="228600" y="365760"/>
            <a:ext cx="4229100" cy="8436864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F6D7F06-18FD-491E-9246-05FA451A7EB2}" type="datetimeFigureOut">
              <a:rPr lang="cs-CZ" smtClean="0"/>
              <a:t>28.06.2021</a:t>
            </a:fld>
            <a:endParaRPr lang="cs-CZ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9801D700-8F19-45E8-B711-0ED7B2E52080}" type="slidenum">
              <a:rPr lang="cs-CZ" smtClean="0"/>
              <a:t>‹#›</a:t>
            </a:fld>
            <a:endParaRPr lang="cs-CZ"/>
          </a:p>
        </p:txBody>
      </p:sp>
      <p:sp>
        <p:nvSpPr>
          <p:cNvPr id="23" name="Zástupný symbol pro zápatí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6572250" y="0"/>
            <a:ext cx="0" cy="9144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ál 12"/>
          <p:cNvSpPr/>
          <p:nvPr/>
        </p:nvSpPr>
        <p:spPr>
          <a:xfrm>
            <a:off x="6117336" y="7620000"/>
            <a:ext cx="411480" cy="73152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672370" y="4400550"/>
            <a:ext cx="8412480" cy="3429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0" y="0"/>
            <a:ext cx="4629150" cy="9144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74349" y="353060"/>
            <a:ext cx="1143000" cy="6608064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0" name="Přímá spojnice 9"/>
          <p:cNvSpPr>
            <a:spLocks noChangeShapeType="1"/>
          </p:cNvSpPr>
          <p:nvPr/>
        </p:nvSpPr>
        <p:spPr bwMode="auto">
          <a:xfrm>
            <a:off x="6743700" y="0"/>
            <a:ext cx="0" cy="9144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Obdélník 10"/>
          <p:cNvSpPr/>
          <p:nvPr/>
        </p:nvSpPr>
        <p:spPr bwMode="auto">
          <a:xfrm>
            <a:off x="6629400" y="0"/>
            <a:ext cx="228600" cy="9144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římá spojnice 11"/>
          <p:cNvSpPr>
            <a:spLocks noChangeShapeType="1"/>
          </p:cNvSpPr>
          <p:nvPr/>
        </p:nvSpPr>
        <p:spPr bwMode="auto">
          <a:xfrm>
            <a:off x="6686550" y="0"/>
            <a:ext cx="0" cy="9144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Přímá spojnice 18"/>
          <p:cNvSpPr>
            <a:spLocks noChangeShapeType="1"/>
          </p:cNvSpPr>
          <p:nvPr/>
        </p:nvSpPr>
        <p:spPr bwMode="auto">
          <a:xfrm>
            <a:off x="4686300" y="0"/>
            <a:ext cx="0" cy="9144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Přímá spojnice 19"/>
          <p:cNvSpPr>
            <a:spLocks noChangeShapeType="1"/>
          </p:cNvSpPr>
          <p:nvPr/>
        </p:nvSpPr>
        <p:spPr bwMode="auto">
          <a:xfrm>
            <a:off x="4644222" y="0"/>
            <a:ext cx="0" cy="9144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Zástupný symbol pro datum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F6D7F06-18FD-491E-9246-05FA451A7EB2}" type="datetimeFigureOut">
              <a:rPr lang="cs-CZ" smtClean="0"/>
              <a:t>28.06.2021</a:t>
            </a:fld>
            <a:endParaRPr lang="cs-CZ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801D700-8F19-45E8-B711-0ED7B2E52080}" type="slidenum">
              <a:rPr lang="cs-CZ" smtClean="0"/>
              <a:t>‹#›</a:t>
            </a:fld>
            <a:endParaRPr lang="cs-CZ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římá spojnice 15"/>
          <p:cNvSpPr>
            <a:spLocks noChangeShapeType="1"/>
          </p:cNvSpPr>
          <p:nvPr/>
        </p:nvSpPr>
        <p:spPr bwMode="auto">
          <a:xfrm>
            <a:off x="6572250" y="0"/>
            <a:ext cx="0" cy="9144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342900" y="366184"/>
            <a:ext cx="5600700" cy="1524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342900" y="2133600"/>
            <a:ext cx="5600700" cy="649833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 rot="5400000">
            <a:off x="5105400" y="1554482"/>
            <a:ext cx="2682240" cy="288036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F6D7F06-18FD-491E-9246-05FA451A7EB2}" type="datetimeFigureOut">
              <a:rPr lang="cs-CZ" smtClean="0"/>
              <a:t>28.06.2021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 rot="5400000">
            <a:off x="4309190" y="5089667"/>
            <a:ext cx="4267200" cy="27432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7150" y="0"/>
            <a:ext cx="0" cy="9144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6743700" y="0"/>
            <a:ext cx="0" cy="9144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Obdélník 9"/>
          <p:cNvSpPr/>
          <p:nvPr/>
        </p:nvSpPr>
        <p:spPr bwMode="auto">
          <a:xfrm>
            <a:off x="6629400" y="0"/>
            <a:ext cx="228600" cy="9144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římá spojnice 10"/>
          <p:cNvSpPr>
            <a:spLocks noChangeShapeType="1"/>
          </p:cNvSpPr>
          <p:nvPr/>
        </p:nvSpPr>
        <p:spPr bwMode="auto">
          <a:xfrm>
            <a:off x="6686550" y="0"/>
            <a:ext cx="0" cy="9144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ál 11"/>
          <p:cNvSpPr/>
          <p:nvPr/>
        </p:nvSpPr>
        <p:spPr>
          <a:xfrm>
            <a:off x="6117336" y="7620000"/>
            <a:ext cx="411480" cy="73152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6096762" y="7645400"/>
            <a:ext cx="457200" cy="694944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9801D700-8F19-45E8-B711-0ED7B2E52080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zspridpn.oparany@dpns.cz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dpns.cz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844824" y="1259632"/>
            <a:ext cx="4629150" cy="2525816"/>
          </a:xfrm>
        </p:spPr>
        <p:txBody>
          <a:bodyPr/>
          <a:lstStyle/>
          <a:p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44824" y="5436096"/>
            <a:ext cx="4701158" cy="2160240"/>
          </a:xfrm>
        </p:spPr>
        <p:txBody>
          <a:bodyPr>
            <a:noAutofit/>
          </a:bodyPr>
          <a:lstStyle/>
          <a:p>
            <a:pPr algn="ctr"/>
            <a:r>
              <a:rPr lang="cs-CZ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ZÁKLADNÍ ŠKOLA</a:t>
            </a:r>
            <a:r>
              <a:rPr lang="cs-CZ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/>
            </a:r>
            <a:br>
              <a:rPr lang="cs-CZ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cs-CZ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PŘI</a:t>
            </a:r>
            <a:br>
              <a:rPr lang="cs-CZ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cs-CZ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DĚTSKÉ PSYCHIATRICKÉ</a:t>
            </a:r>
            <a:br>
              <a:rPr lang="cs-CZ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cs-CZ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NEMOCNICI,</a:t>
            </a:r>
            <a:r>
              <a:rPr lang="cs-CZ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/>
            </a:r>
            <a:br>
              <a:rPr lang="cs-CZ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cs-CZ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OPAŘANY 160</a:t>
            </a:r>
            <a:endParaRPr lang="cs-CZ" sz="2400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/>
            <a:endParaRPr lang="cs-CZ" sz="24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Picture 2" descr="I:\foto bez o\foto\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977" y="755576"/>
            <a:ext cx="5086834" cy="3384376"/>
          </a:xfrm>
          <a:prstGeom prst="rect">
            <a:avLst/>
          </a:prstGeom>
          <a:noFill/>
          <a:ln w="28575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573016" y="836591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b="1" dirty="0" err="1" smtClean="0"/>
              <a:t>Fotoprohlídka</a:t>
            </a:r>
            <a:r>
              <a:rPr lang="cs-CZ" b="1" dirty="0" smtClean="0"/>
              <a:t> školy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63708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589" y="287544"/>
            <a:ext cx="3429000" cy="4572000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sp>
        <p:nvSpPr>
          <p:cNvPr id="3" name="TextovéPole 2"/>
          <p:cNvSpPr txBox="1"/>
          <p:nvPr/>
        </p:nvSpPr>
        <p:spPr>
          <a:xfrm>
            <a:off x="3429000" y="4859544"/>
            <a:ext cx="3895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u</a:t>
            </a:r>
            <a:r>
              <a:rPr lang="cs-CZ" dirty="0" smtClean="0"/>
              <a:t>čebna kmenových žáků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125" y="5508104"/>
            <a:ext cx="4176464" cy="3132348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328911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391" y="611560"/>
            <a:ext cx="4512501" cy="3384376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927" y="4724960"/>
            <a:ext cx="4704523" cy="3528392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sp>
        <p:nvSpPr>
          <p:cNvPr id="6" name="TextovéPole 5"/>
          <p:cNvSpPr txBox="1"/>
          <p:nvPr/>
        </p:nvSpPr>
        <p:spPr>
          <a:xfrm>
            <a:off x="5232635" y="4055303"/>
            <a:ext cx="1438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u</a:t>
            </a:r>
            <a:r>
              <a:rPr lang="cs-CZ" dirty="0" smtClean="0"/>
              <a:t>čebna ZŠS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5235229" y="8275766"/>
            <a:ext cx="1438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u</a:t>
            </a:r>
            <a:r>
              <a:rPr lang="cs-CZ" dirty="0" smtClean="0"/>
              <a:t>čebna ZŠS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179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26" y="395536"/>
            <a:ext cx="4677139" cy="3507854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sp>
        <p:nvSpPr>
          <p:cNvPr id="5" name="TextovéPole 4"/>
          <p:cNvSpPr txBox="1"/>
          <p:nvPr/>
        </p:nvSpPr>
        <p:spPr>
          <a:xfrm>
            <a:off x="5193451" y="4090239"/>
            <a:ext cx="1438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u</a:t>
            </a:r>
            <a:r>
              <a:rPr lang="cs-CZ" dirty="0" smtClean="0"/>
              <a:t>čebna ZŠS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865" y="4644008"/>
            <a:ext cx="4776799" cy="3582600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sp>
        <p:nvSpPr>
          <p:cNvPr id="3" name="TextovéPole 2"/>
          <p:cNvSpPr txBox="1"/>
          <p:nvPr/>
        </p:nvSpPr>
        <p:spPr>
          <a:xfrm>
            <a:off x="5193451" y="8347774"/>
            <a:ext cx="1385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ICT na ZŠS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8368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808" y="755576"/>
            <a:ext cx="5036445" cy="2448272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726" y="3491880"/>
            <a:ext cx="5036446" cy="2448272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905" y="6156176"/>
            <a:ext cx="4916348" cy="2685352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sp>
        <p:nvSpPr>
          <p:cNvPr id="8" name="TextovéPole 7"/>
          <p:cNvSpPr txBox="1"/>
          <p:nvPr/>
        </p:nvSpPr>
        <p:spPr>
          <a:xfrm>
            <a:off x="2420888" y="117619"/>
            <a:ext cx="3927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Přírodní  učebna na školní zahradě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392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56990" y="1432679"/>
            <a:ext cx="3528393" cy="2646295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832" y="5364088"/>
            <a:ext cx="4344480" cy="3258361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2654" y="1414677"/>
            <a:ext cx="3544613" cy="2658460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sp>
        <p:nvSpPr>
          <p:cNvPr id="7" name="TextovéPole 6"/>
          <p:cNvSpPr txBox="1"/>
          <p:nvPr/>
        </p:nvSpPr>
        <p:spPr>
          <a:xfrm>
            <a:off x="3095049" y="315879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</a:t>
            </a:r>
            <a:r>
              <a:rPr lang="cs-CZ" dirty="0" smtClean="0"/>
              <a:t>myslová učebna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4878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714498" y="740182"/>
            <a:ext cx="452281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Smyslová učebna</a:t>
            </a:r>
          </a:p>
          <a:p>
            <a:r>
              <a:rPr lang="cs-CZ" dirty="0"/>
              <a:t>Probíhají zde různé druhy masáží, zrakové a sluchové stimulace. Součástí vybavení je i masážní křeslo a vibrační lůžko, na kterém žáci vnímají hudbu celým tělem.</a:t>
            </a:r>
          </a:p>
          <a:p>
            <a:pPr fontAlgn="base"/>
            <a:r>
              <a:rPr lang="cs-CZ" dirty="0"/>
              <a:t>Prováděné aktivity pomáhají optimalizovat zpracování smyslových vjemů. Správné propojení vytvoří adaptační reakci při každém procesu učení motorických dovedností, všedních denních aktivit, hře a následně školních dovedností.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64145" y="4991574"/>
            <a:ext cx="4077072" cy="3057804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266759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444" y="558580"/>
            <a:ext cx="4508281" cy="2275101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754" y="2987824"/>
            <a:ext cx="4583712" cy="2420089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269" y="5580112"/>
            <a:ext cx="3855589" cy="2107766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sp>
        <p:nvSpPr>
          <p:cNvPr id="7" name="TextovéPole 6"/>
          <p:cNvSpPr txBox="1"/>
          <p:nvPr/>
        </p:nvSpPr>
        <p:spPr>
          <a:xfrm>
            <a:off x="3292055" y="179512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C</a:t>
            </a:r>
            <a:r>
              <a:rPr lang="cs-CZ" dirty="0" smtClean="0"/>
              <a:t>vičný byt</a:t>
            </a:r>
            <a:endParaRPr lang="cs-CZ" dirty="0"/>
          </a:p>
        </p:txBody>
      </p:sp>
      <p:sp>
        <p:nvSpPr>
          <p:cNvPr id="2" name="Obdélník 1"/>
          <p:cNvSpPr/>
          <p:nvPr/>
        </p:nvSpPr>
        <p:spPr>
          <a:xfrm>
            <a:off x="1621470" y="7743315"/>
            <a:ext cx="49687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O</a:t>
            </a:r>
            <a:r>
              <a:rPr lang="cs-CZ" dirty="0" smtClean="0"/>
              <a:t>d </a:t>
            </a:r>
            <a:r>
              <a:rPr lang="cs-CZ" dirty="0"/>
              <a:t>května 2011 má škola v pronájmu prostory bytu 1. kategorie o velikosti 2 + 1 umístěném v přízemí běžného panelového </a:t>
            </a:r>
            <a:r>
              <a:rPr lang="cs-CZ" dirty="0" smtClean="0"/>
              <a:t>domu v areálu nemocnice.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0110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916832" y="179512"/>
            <a:ext cx="42723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Nácviky sociálních a komunikačních </a:t>
            </a:r>
            <a:br>
              <a:rPr lang="cs-CZ" dirty="0" smtClean="0"/>
            </a:br>
            <a:r>
              <a:rPr lang="cs-CZ" dirty="0" smtClean="0"/>
              <a:t>dovedností u žáků s PAS (učebna s PC</a:t>
            </a:r>
          </a:p>
          <a:p>
            <a:r>
              <a:rPr lang="cs-CZ" dirty="0" smtClean="0"/>
              <a:t>a dotykovou obrazovkou)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832" y="1115616"/>
            <a:ext cx="4293096" cy="3219822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832" y="4644008"/>
            <a:ext cx="4359481" cy="2900858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sp>
        <p:nvSpPr>
          <p:cNvPr id="7" name="Obdélník 6"/>
          <p:cNvSpPr/>
          <p:nvPr/>
        </p:nvSpPr>
        <p:spPr>
          <a:xfrm>
            <a:off x="1810696" y="7609978"/>
            <a:ext cx="45717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Nácviky komunikačních a sociálních dovedností u žáků se středně funkčním </a:t>
            </a:r>
            <a:endParaRPr lang="cs-CZ" dirty="0" smtClean="0"/>
          </a:p>
          <a:p>
            <a:r>
              <a:rPr lang="cs-CZ" dirty="0" smtClean="0"/>
              <a:t>a </a:t>
            </a:r>
            <a:r>
              <a:rPr lang="cs-CZ" dirty="0"/>
              <a:t>nízko funkčním autismem</a:t>
            </a:r>
          </a:p>
          <a:p>
            <a:r>
              <a:rPr lang="cs-CZ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94648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816" y="467544"/>
            <a:ext cx="4797152" cy="3597864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20" y="4261607"/>
            <a:ext cx="4732447" cy="3456384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sp>
        <p:nvSpPr>
          <p:cNvPr id="5" name="Obdélník 4"/>
          <p:cNvSpPr/>
          <p:nvPr/>
        </p:nvSpPr>
        <p:spPr>
          <a:xfrm>
            <a:off x="1837521" y="7956376"/>
            <a:ext cx="48318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Nácviky sociálních a komunikačních dovedností u žáků s Aspergerovým syndromem a vysoce funkčním autismem</a:t>
            </a:r>
          </a:p>
        </p:txBody>
      </p:sp>
    </p:spTree>
    <p:extLst>
      <p:ext uri="{BB962C8B-B14F-4D97-AF65-F5344CB8AC3E}">
        <p14:creationId xmlns:p14="http://schemas.microsoft.com/office/powerpoint/2010/main" val="384973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556792" y="107504"/>
            <a:ext cx="5046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smtClean="0"/>
              <a:t>Zvládání problémového chování</a:t>
            </a:r>
            <a:br>
              <a:rPr lang="cs-CZ" dirty="0" smtClean="0"/>
            </a:br>
            <a:r>
              <a:rPr lang="cs-CZ" dirty="0" smtClean="0"/>
              <a:t>pomocí </a:t>
            </a:r>
            <a:r>
              <a:rPr lang="cs-CZ" dirty="0" err="1" smtClean="0"/>
              <a:t>muzikofiletiky</a:t>
            </a:r>
            <a:r>
              <a:rPr lang="cs-CZ" dirty="0" smtClean="0"/>
              <a:t> (učebna </a:t>
            </a:r>
            <a:r>
              <a:rPr lang="cs-CZ" dirty="0" err="1" smtClean="0"/>
              <a:t>muzikoateliér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080" y="4865624"/>
            <a:ext cx="4320480" cy="3240360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146" y="871786"/>
            <a:ext cx="4320480" cy="3240360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sp>
        <p:nvSpPr>
          <p:cNvPr id="7" name="TextovéPole 6"/>
          <p:cNvSpPr txBox="1"/>
          <p:nvPr/>
        </p:nvSpPr>
        <p:spPr>
          <a:xfrm>
            <a:off x="1347856" y="4174277"/>
            <a:ext cx="5470921" cy="6850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 smtClean="0">
                <a:ea typeface="Calibri"/>
                <a:cs typeface="Times New Roman"/>
              </a:rPr>
              <a:t>ventil: vybití </a:t>
            </a:r>
            <a:r>
              <a:rPr lang="cs-CZ" dirty="0">
                <a:ea typeface="Calibri"/>
                <a:cs typeface="Times New Roman"/>
              </a:rPr>
              <a:t>nahromaděné energie </a:t>
            </a:r>
            <a:r>
              <a:rPr lang="cs-CZ" dirty="0" smtClean="0">
                <a:ea typeface="Calibri"/>
                <a:cs typeface="Times New Roman"/>
              </a:rPr>
              <a:t>,</a:t>
            </a:r>
            <a:br>
              <a:rPr lang="cs-CZ" dirty="0" smtClean="0">
                <a:ea typeface="Calibri"/>
                <a:cs typeface="Times New Roman"/>
              </a:rPr>
            </a:br>
            <a:r>
              <a:rPr lang="cs-CZ" dirty="0" smtClean="0">
                <a:ea typeface="Calibri"/>
                <a:cs typeface="Times New Roman"/>
              </a:rPr>
              <a:t>rytmická </a:t>
            </a:r>
            <a:r>
              <a:rPr lang="cs-CZ" dirty="0">
                <a:ea typeface="Calibri"/>
                <a:cs typeface="Times New Roman"/>
              </a:rPr>
              <a:t>hudba, bubny, </a:t>
            </a:r>
            <a:r>
              <a:rPr lang="cs-CZ" dirty="0" err="1">
                <a:ea typeface="Calibri"/>
                <a:cs typeface="Times New Roman"/>
              </a:rPr>
              <a:t>Orffovy</a:t>
            </a:r>
            <a:r>
              <a:rPr lang="cs-CZ" dirty="0">
                <a:ea typeface="Calibri"/>
                <a:cs typeface="Times New Roman"/>
              </a:rPr>
              <a:t> hudební nástroje</a:t>
            </a:r>
            <a:r>
              <a:rPr lang="cs-CZ" dirty="0">
                <a:latin typeface="Calibri"/>
                <a:ea typeface="Calibri"/>
                <a:cs typeface="Times New Roman"/>
              </a:rPr>
              <a:t>,…..</a:t>
            </a:r>
            <a:endParaRPr lang="cs-CZ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517582" y="8122458"/>
            <a:ext cx="47457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dechové </a:t>
            </a:r>
            <a:r>
              <a:rPr lang="cs-CZ" dirty="0" smtClean="0"/>
              <a:t>cvičení: </a:t>
            </a:r>
            <a:r>
              <a:rPr lang="cs-CZ" dirty="0"/>
              <a:t>zklidnění, dlouhé nádechy</a:t>
            </a:r>
            <a:r>
              <a:rPr lang="cs-CZ" dirty="0" smtClean="0"/>
              <a:t>,</a:t>
            </a:r>
            <a:br>
              <a:rPr lang="cs-CZ" dirty="0" smtClean="0"/>
            </a:br>
            <a:r>
              <a:rPr lang="cs-CZ" dirty="0" smtClean="0"/>
              <a:t>výdechy</a:t>
            </a:r>
            <a:r>
              <a:rPr lang="cs-CZ" dirty="0"/>
              <a:t>, vokalizace,…..</a:t>
            </a:r>
          </a:p>
        </p:txBody>
      </p:sp>
    </p:spTree>
    <p:extLst>
      <p:ext uri="{BB962C8B-B14F-4D97-AF65-F5344CB8AC3E}">
        <p14:creationId xmlns:p14="http://schemas.microsoft.com/office/powerpoint/2010/main" val="112836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740166" y="3563888"/>
            <a:ext cx="45665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Základní </a:t>
            </a:r>
            <a:r>
              <a:rPr lang="cs-CZ" sz="1400" dirty="0" smtClean="0"/>
              <a:t>škola  </a:t>
            </a:r>
            <a:r>
              <a:rPr lang="cs-CZ" sz="1400" dirty="0"/>
              <a:t>při Dětské psychiatrické nemocnici, </a:t>
            </a:r>
            <a:r>
              <a:rPr lang="cs-CZ" sz="1400" dirty="0" smtClean="0"/>
              <a:t>                                                     Opařany 160</a:t>
            </a:r>
          </a:p>
          <a:p>
            <a:r>
              <a:rPr lang="cs-CZ" sz="1400" dirty="0" smtClean="0"/>
              <a:t>   Škola </a:t>
            </a:r>
            <a:r>
              <a:rPr lang="cs-CZ" sz="1400" dirty="0"/>
              <a:t>s více než </a:t>
            </a:r>
            <a:r>
              <a:rPr lang="cs-CZ" sz="1400" dirty="0" smtClean="0"/>
              <a:t>90 letou </a:t>
            </a:r>
            <a:r>
              <a:rPr lang="cs-CZ" sz="1400" dirty="0"/>
              <a:t>tradicí, která si </a:t>
            </a:r>
            <a:r>
              <a:rPr lang="cs-CZ" sz="1400" dirty="0" smtClean="0"/>
              <a:t>zvolila</a:t>
            </a:r>
          </a:p>
          <a:p>
            <a:r>
              <a:rPr lang="cs-CZ" sz="1400" dirty="0" smtClean="0"/>
              <a:t> </a:t>
            </a:r>
            <a:r>
              <a:rPr lang="cs-CZ" sz="1400" dirty="0"/>
              <a:t>jako motto svého školního vzdělávacího </a:t>
            </a:r>
            <a:r>
              <a:rPr lang="cs-CZ" sz="1400" dirty="0" smtClean="0"/>
              <a:t>programu </a:t>
            </a:r>
          </a:p>
          <a:p>
            <a:r>
              <a:rPr lang="cs-CZ" sz="1400" dirty="0"/>
              <a:t> </a:t>
            </a:r>
            <a:r>
              <a:rPr lang="cs-CZ" sz="1400" dirty="0" smtClean="0"/>
              <a:t>                  "</a:t>
            </a:r>
            <a:r>
              <a:rPr lang="cs-CZ" sz="1400" b="1" dirty="0"/>
              <a:t>Škola jako pozdrav slunci</a:t>
            </a:r>
            <a:r>
              <a:rPr lang="cs-CZ" sz="1400" dirty="0" smtClean="0"/>
              <a:t>".</a:t>
            </a:r>
          </a:p>
          <a:p>
            <a:endParaRPr lang="cs-CZ" sz="1400" dirty="0"/>
          </a:p>
          <a:p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5" name="Obrázek 4" descr="C:\Users\Zástupkyně ředitele\Desktop\škola logo.png"/>
          <p:cNvPicPr/>
          <p:nvPr/>
        </p:nvPicPr>
        <p:blipFill>
          <a:blip r:embed="rId2"/>
          <a:stretch/>
        </p:blipFill>
        <p:spPr bwMode="auto">
          <a:xfrm>
            <a:off x="1740166" y="611560"/>
            <a:ext cx="4566510" cy="2647237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92897" y="5270655"/>
            <a:ext cx="3861048" cy="2895786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76757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277" y="323528"/>
            <a:ext cx="4365104" cy="3273828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277" y="4572000"/>
            <a:ext cx="4377811" cy="3283359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sp>
        <p:nvSpPr>
          <p:cNvPr id="8" name="TextovéPole 7"/>
          <p:cNvSpPr txBox="1"/>
          <p:nvPr/>
        </p:nvSpPr>
        <p:spPr>
          <a:xfrm>
            <a:off x="2108620" y="8108545"/>
            <a:ext cx="4185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relaxace: </a:t>
            </a:r>
            <a:r>
              <a:rPr lang="cs-CZ" dirty="0"/>
              <a:t>navození prožitku uvolnění,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relaxační </a:t>
            </a:r>
            <a:r>
              <a:rPr lang="cs-CZ" dirty="0"/>
              <a:t>hudba, ticho,…..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340768" y="3719180"/>
            <a:ext cx="5104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harmonizace: </a:t>
            </a:r>
            <a:r>
              <a:rPr lang="cs-CZ" dirty="0"/>
              <a:t>masážní techniky, </a:t>
            </a:r>
            <a:r>
              <a:rPr lang="cs-CZ" dirty="0" err="1"/>
              <a:t>ocean</a:t>
            </a:r>
            <a:r>
              <a:rPr lang="cs-CZ" dirty="0"/>
              <a:t> </a:t>
            </a:r>
            <a:r>
              <a:rPr lang="cs-CZ" dirty="0" err="1"/>
              <a:t>drum</a:t>
            </a:r>
            <a:r>
              <a:rPr lang="cs-CZ" dirty="0"/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347969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628800" y="1043608"/>
            <a:ext cx="4896544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dirty="0"/>
              <a:t> </a:t>
            </a:r>
            <a:r>
              <a:rPr lang="cs-CZ" dirty="0" smtClean="0"/>
              <a:t>Vybití </a:t>
            </a:r>
            <a:r>
              <a:rPr lang="cs-CZ" dirty="0"/>
              <a:t>nahromaděné energie je pro tyto děti velice přínosné a relaxace je u nich neodmyslitelná. V důsledku křehkého nervového systému dítěte s psychiatrickou diagnózou je přetížení velice snadné. Smyslem našeho působení pomocí </a:t>
            </a:r>
            <a:r>
              <a:rPr lang="cs-CZ" dirty="0" err="1"/>
              <a:t>muzikofiletiky</a:t>
            </a:r>
            <a:r>
              <a:rPr lang="cs-CZ" dirty="0"/>
              <a:t> je dosažení lepší psychické pohody prostřednictvím uvolnění. Naše poznatky : Mezi tělesným a duševním napětím existuje velmi úzký vztah – neboli jedno se „přelévá“ do druhého. Jestliže se při relaxaci podaří dosáhnout uvolnění těla, přenáší se toto uvolnění i do oblasti psychiky. </a:t>
            </a:r>
            <a:r>
              <a:rPr lang="cs-CZ" dirty="0" smtClean="0"/>
              <a:t>A </a:t>
            </a:r>
            <a:r>
              <a:rPr lang="cs-CZ" dirty="0"/>
              <a:t>zatímco duševního napětí se pomocí vůle dovede zbavit jen </a:t>
            </a:r>
            <a:r>
              <a:rPr lang="cs-CZ" dirty="0" smtClean="0"/>
              <a:t>málokdo       </a:t>
            </a:r>
            <a:r>
              <a:rPr lang="cs-CZ" dirty="0"/>
              <a:t>(u našich dětí asi nikdo), ovlivnit napětí svých svalů jde poměrně jednoduše. Z tohoto faktu potom vychází i naše teorie:  </a:t>
            </a:r>
            <a:r>
              <a:rPr lang="cs-CZ" b="1" dirty="0"/>
              <a:t>„Uvolněte své tělo a uleví se vám i duševně“.</a:t>
            </a:r>
            <a:endParaRPr lang="cs-CZ" dirty="0"/>
          </a:p>
          <a:p>
            <a:pPr algn="just"/>
            <a:r>
              <a:rPr lang="cs-CZ" dirty="0"/>
              <a:t>Další paralelní poznatek: Relaxace nejen zvyšuje schopnost dítěte odolávat frustraci, a tím eliminovat nežádoucí chování, ale zvyšuje i </a:t>
            </a:r>
            <a:r>
              <a:rPr lang="cs-CZ" b="1" dirty="0"/>
              <a:t>schopnost přijímat nové informace.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738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091" y="3491880"/>
            <a:ext cx="3813043" cy="2859782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800" y="395536"/>
            <a:ext cx="3888432" cy="2916324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216" y="6660232"/>
            <a:ext cx="3933056" cy="2211341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174805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420888" y="251520"/>
            <a:ext cx="3211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Š</a:t>
            </a:r>
            <a:r>
              <a:rPr lang="cs-CZ" dirty="0" smtClean="0"/>
              <a:t>kolní poradenské pracoviště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206" y="1403648"/>
            <a:ext cx="5016620" cy="2257479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sp>
        <p:nvSpPr>
          <p:cNvPr id="2" name="Obdélník 1"/>
          <p:cNvSpPr/>
          <p:nvPr/>
        </p:nvSpPr>
        <p:spPr>
          <a:xfrm>
            <a:off x="1844824" y="4139952"/>
            <a:ext cx="446449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Služby poskytujeme nejen rodičům </a:t>
            </a:r>
            <a:endParaRPr lang="cs-CZ" dirty="0" smtClean="0"/>
          </a:p>
          <a:p>
            <a:r>
              <a:rPr lang="cs-CZ" dirty="0" smtClean="0"/>
              <a:t>a </a:t>
            </a:r>
            <a:r>
              <a:rPr lang="cs-CZ" dirty="0"/>
              <a:t>žákům školy, ale snažíme se </a:t>
            </a:r>
            <a:r>
              <a:rPr lang="cs-CZ" dirty="0" smtClean="0"/>
              <a:t>pomoci</a:t>
            </a:r>
            <a:br>
              <a:rPr lang="cs-CZ" dirty="0" smtClean="0"/>
            </a:br>
            <a:r>
              <a:rPr lang="cs-CZ" dirty="0" smtClean="0"/>
              <a:t>i </a:t>
            </a:r>
            <a:r>
              <a:rPr lang="cs-CZ" dirty="0"/>
              <a:t>pedagogům ze škol, z nichž naši žáci přicházejí.</a:t>
            </a:r>
          </a:p>
          <a:p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1844824" y="5617280"/>
            <a:ext cx="39604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Všichni naši učitelé jsou zároveň speciálními pedagogy a společně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s </a:t>
            </a:r>
            <a:r>
              <a:rPr lang="cs-CZ" dirty="0"/>
              <a:t>asistenty každoročně absolvují další vzdělávání, které se týká nejnovějších metod a přístupů při vzdělávání žáků se širokým spektrem jejich znevýhodnění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a </a:t>
            </a:r>
            <a:r>
              <a:rPr lang="cs-CZ" dirty="0"/>
              <a:t>diagnóz.</a:t>
            </a:r>
          </a:p>
        </p:txBody>
      </p:sp>
    </p:spTree>
    <p:extLst>
      <p:ext uri="{BB962C8B-B14F-4D97-AF65-F5344CB8AC3E}">
        <p14:creationId xmlns:p14="http://schemas.microsoft.com/office/powerpoint/2010/main" val="5059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284984" y="264852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Cvičná kuchyňka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502" y="971600"/>
            <a:ext cx="5120568" cy="2304256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154" y="3635896"/>
            <a:ext cx="4264648" cy="2238940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239" y="6228184"/>
            <a:ext cx="3535094" cy="2327050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131024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708920" y="265443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O</a:t>
            </a:r>
            <a:r>
              <a:rPr lang="cs-CZ" dirty="0" smtClean="0"/>
              <a:t>dpočinkové prostory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213" y="827584"/>
            <a:ext cx="4389107" cy="1975098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213" y="3028950"/>
            <a:ext cx="4389107" cy="1975098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2" y="5659737"/>
            <a:ext cx="1769674" cy="2736304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136" y="5411701"/>
            <a:ext cx="1454569" cy="3232376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143649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996952" y="323528"/>
            <a:ext cx="1378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Okolí školy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124" y="899592"/>
            <a:ext cx="4871564" cy="3647584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390" y="5076056"/>
            <a:ext cx="3717032" cy="2783128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68697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800" y="558900"/>
            <a:ext cx="4907611" cy="3680708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797" y="4891552"/>
            <a:ext cx="4907611" cy="3265590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sp>
        <p:nvSpPr>
          <p:cNvPr id="3" name="TextovéPole 2"/>
          <p:cNvSpPr txBox="1"/>
          <p:nvPr/>
        </p:nvSpPr>
        <p:spPr>
          <a:xfrm>
            <a:off x="4362025" y="8201362"/>
            <a:ext cx="2154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 smtClean="0"/>
              <a:t>tělocvična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4259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499" y="683568"/>
            <a:ext cx="4653136" cy="2092770"/>
          </a:xfrm>
          <a:prstGeom prst="rect">
            <a:avLst/>
          </a:prstGeom>
          <a:ln w="28575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610" y="5829633"/>
            <a:ext cx="3817640" cy="2853686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499" y="3100906"/>
            <a:ext cx="3168351" cy="2376263"/>
          </a:xfrm>
          <a:prstGeom prst="rect">
            <a:avLst/>
          </a:prstGeom>
          <a:ln w="28575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9" name="TextovéPole 8"/>
          <p:cNvSpPr txBox="1"/>
          <p:nvPr/>
        </p:nvSpPr>
        <p:spPr>
          <a:xfrm>
            <a:off x="3068960" y="251520"/>
            <a:ext cx="23903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Naši  školní kamarádi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1985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af 5"/>
          <p:cNvGraphicFramePr/>
          <p:nvPr>
            <p:extLst>
              <p:ext uri="{D42A27DB-BD31-4B8C-83A1-F6EECF244321}">
                <p14:modId xmlns:p14="http://schemas.microsoft.com/office/powerpoint/2010/main" val="1287060742"/>
              </p:ext>
            </p:extLst>
          </p:nvPr>
        </p:nvGraphicFramePr>
        <p:xfrm>
          <a:off x="1052736" y="1187624"/>
          <a:ext cx="5629275" cy="4810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8420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792" y="467544"/>
            <a:ext cx="4572000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Tabulk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0449543"/>
              </p:ext>
            </p:extLst>
          </p:nvPr>
        </p:nvGraphicFramePr>
        <p:xfrm>
          <a:off x="1258466" y="3733720"/>
          <a:ext cx="5168651" cy="459075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764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21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6484">
                <a:tc>
                  <a:txBody>
                    <a:bodyPr/>
                    <a:lstStyle/>
                    <a:p>
                      <a:pPr marL="438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Arial"/>
                          <a:ea typeface="Times New Roman"/>
                        </a:rPr>
                        <a:t>Název školy</a:t>
                      </a:r>
                      <a:endParaRPr lang="cs-CZ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38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100" b="1">
                          <a:effectLst/>
                          <a:latin typeface="Arial"/>
                          <a:ea typeface="Times New Roman"/>
                        </a:rPr>
                        <a:t>Základní škola při Dětské psychiatrické nemocnici,</a:t>
                      </a:r>
                      <a:endParaRPr lang="cs-CZ" sz="13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438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100" b="1">
                          <a:effectLst/>
                          <a:latin typeface="Arial"/>
                          <a:ea typeface="Times New Roman"/>
                        </a:rPr>
                        <a:t>Opařany 160</a:t>
                      </a:r>
                      <a:endParaRPr lang="cs-CZ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8242">
                <a:tc>
                  <a:txBody>
                    <a:bodyPr/>
                    <a:lstStyle/>
                    <a:p>
                      <a:pPr marL="438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Arial"/>
                          <a:ea typeface="Times New Roman"/>
                        </a:rPr>
                        <a:t>Adresa školy</a:t>
                      </a:r>
                      <a:endParaRPr lang="cs-CZ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38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Arial"/>
                          <a:ea typeface="Times New Roman"/>
                        </a:rPr>
                        <a:t>Opařany 160, 391 61 Opařany</a:t>
                      </a:r>
                      <a:endParaRPr lang="cs-CZ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8242">
                <a:tc>
                  <a:txBody>
                    <a:bodyPr/>
                    <a:lstStyle/>
                    <a:p>
                      <a:pPr marL="438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Arial"/>
                          <a:ea typeface="Times New Roman"/>
                        </a:rPr>
                        <a:t>IČ</a:t>
                      </a:r>
                      <a:endParaRPr lang="cs-CZ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38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Arial"/>
                          <a:ea typeface="Times New Roman"/>
                        </a:rPr>
                        <a:t>70842621</a:t>
                      </a:r>
                      <a:endParaRPr lang="cs-CZ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8242">
                <a:tc>
                  <a:txBody>
                    <a:bodyPr/>
                    <a:lstStyle/>
                    <a:p>
                      <a:pPr marL="438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Arial"/>
                          <a:ea typeface="Times New Roman"/>
                        </a:rPr>
                        <a:t>Bankovní spojení</a:t>
                      </a:r>
                      <a:endParaRPr lang="cs-CZ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38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Arial"/>
                          <a:ea typeface="Times New Roman"/>
                        </a:rPr>
                        <a:t>214719766/0300</a:t>
                      </a:r>
                      <a:endParaRPr lang="cs-CZ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8242">
                <a:tc>
                  <a:txBody>
                    <a:bodyPr/>
                    <a:lstStyle/>
                    <a:p>
                      <a:pPr marL="438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Arial"/>
                          <a:ea typeface="Times New Roman"/>
                        </a:rPr>
                        <a:t>DIČ</a:t>
                      </a:r>
                      <a:endParaRPr lang="cs-CZ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38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Arial"/>
                          <a:ea typeface="Times New Roman"/>
                        </a:rPr>
                        <a:t>CZ70842621</a:t>
                      </a:r>
                      <a:endParaRPr lang="cs-CZ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8242">
                <a:tc>
                  <a:txBody>
                    <a:bodyPr/>
                    <a:lstStyle/>
                    <a:p>
                      <a:pPr marL="438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Arial"/>
                          <a:ea typeface="Times New Roman"/>
                        </a:rPr>
                        <a:t>Telefon</a:t>
                      </a:r>
                      <a:endParaRPr lang="cs-CZ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38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Arial"/>
                          <a:ea typeface="Times New Roman"/>
                        </a:rPr>
                        <a:t>381 287 153</a:t>
                      </a:r>
                      <a:endParaRPr lang="cs-CZ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8242">
                <a:tc>
                  <a:txBody>
                    <a:bodyPr/>
                    <a:lstStyle/>
                    <a:p>
                      <a:pPr marL="438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Arial"/>
                          <a:ea typeface="Times New Roman"/>
                        </a:rPr>
                        <a:t>Datová schránka</a:t>
                      </a:r>
                      <a:endParaRPr lang="cs-CZ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38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Arial"/>
                          <a:ea typeface="Times New Roman"/>
                        </a:rPr>
                        <a:t>8bggjw6</a:t>
                      </a:r>
                      <a:endParaRPr lang="cs-CZ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8242">
                <a:tc>
                  <a:txBody>
                    <a:bodyPr/>
                    <a:lstStyle/>
                    <a:p>
                      <a:pPr marL="438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Arial"/>
                          <a:ea typeface="Times New Roman"/>
                        </a:rPr>
                        <a:t>E-mail</a:t>
                      </a:r>
                      <a:endParaRPr lang="cs-CZ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3815"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cs-CZ" sz="1100" u="sng" dirty="0">
                          <a:solidFill>
                            <a:srgbClr val="0000FF"/>
                          </a:solidFill>
                          <a:effectLst/>
                          <a:latin typeface="Arial"/>
                          <a:ea typeface="Times New Roman"/>
                          <a:hlinkClick r:id="rId3"/>
                        </a:rPr>
                        <a:t>zspridpn.oparany@dpns.cz</a:t>
                      </a:r>
                      <a:r>
                        <a:rPr lang="cs-CZ" sz="1100" dirty="0">
                          <a:solidFill>
                            <a:srgbClr val="0000FF"/>
                          </a:solidFill>
                          <a:effectLst/>
                          <a:latin typeface="Arial"/>
                          <a:ea typeface="Times New Roman"/>
                        </a:rPr>
                        <a:t>	</a:t>
                      </a:r>
                      <a:endParaRPr lang="cs-CZ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639">
                <a:tc>
                  <a:txBody>
                    <a:bodyPr/>
                    <a:lstStyle/>
                    <a:p>
                      <a:pPr marL="438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Arial"/>
                          <a:ea typeface="Times New Roman"/>
                        </a:rPr>
                        <a:t>Adresa webové stránky</a:t>
                      </a:r>
                      <a:endParaRPr lang="cs-CZ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3815" algn="l">
                        <a:lnSpc>
                          <a:spcPct val="150000"/>
                        </a:lnSpc>
                        <a:spcBef>
                          <a:spcPts val="780"/>
                        </a:spcBef>
                        <a:spcAft>
                          <a:spcPts val="0"/>
                        </a:spcAft>
                      </a:pPr>
                      <a:r>
                        <a:rPr lang="cs-CZ" sz="1100" u="none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ea typeface="Times New Roman"/>
                          <a:hlinkClick r:id="rId4"/>
                        </a:rPr>
                        <a:t>www.dpns.cz</a:t>
                      </a:r>
                      <a:endParaRPr lang="cs-CZ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8242">
                <a:tc>
                  <a:txBody>
                    <a:bodyPr/>
                    <a:lstStyle/>
                    <a:p>
                      <a:pPr marL="438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Arial"/>
                          <a:ea typeface="Times New Roman"/>
                        </a:rPr>
                        <a:t>Právní forma</a:t>
                      </a:r>
                      <a:endParaRPr lang="cs-CZ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3815" algn="l">
                        <a:lnSpc>
                          <a:spcPct val="150000"/>
                        </a:lnSpc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Arial"/>
                          <a:ea typeface="Times New Roman"/>
                        </a:rPr>
                        <a:t>Příspěvková organizace</a:t>
                      </a:r>
                      <a:endParaRPr lang="cs-CZ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8242">
                <a:tc>
                  <a:txBody>
                    <a:bodyPr/>
                    <a:lstStyle/>
                    <a:p>
                      <a:pPr marL="438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Arial"/>
                          <a:ea typeface="Times New Roman"/>
                        </a:rPr>
                        <a:t>Zařazení do sítě škol</a:t>
                      </a:r>
                      <a:endParaRPr lang="cs-CZ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3815" algn="l">
                        <a:lnSpc>
                          <a:spcPct val="150000"/>
                        </a:lnSpc>
                        <a:spcBef>
                          <a:spcPts val="225"/>
                        </a:spcBef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Arial"/>
                          <a:ea typeface="Times New Roman"/>
                        </a:rPr>
                        <a:t>20. 5.1996</a:t>
                      </a:r>
                      <a:endParaRPr lang="cs-CZ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8242">
                <a:tc>
                  <a:txBody>
                    <a:bodyPr/>
                    <a:lstStyle/>
                    <a:p>
                      <a:pPr marL="438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Arial"/>
                          <a:ea typeface="Times New Roman"/>
                        </a:rPr>
                        <a:t>Název zřizovatele</a:t>
                      </a:r>
                      <a:endParaRPr lang="cs-CZ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3815" algn="l">
                        <a:lnSpc>
                          <a:spcPct val="150000"/>
                        </a:lnSpc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Arial"/>
                          <a:ea typeface="Times New Roman"/>
                        </a:rPr>
                        <a:t>Jihočeský kraj</a:t>
                      </a:r>
                      <a:endParaRPr lang="cs-CZ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8242">
                <a:tc>
                  <a:txBody>
                    <a:bodyPr/>
                    <a:lstStyle/>
                    <a:p>
                      <a:pPr marL="438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Arial"/>
                          <a:ea typeface="Times New Roman"/>
                        </a:rPr>
                        <a:t>Adresa zřizovatele</a:t>
                      </a:r>
                      <a:endParaRPr lang="cs-CZ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3815" algn="l">
                        <a:lnSpc>
                          <a:spcPct val="150000"/>
                        </a:lnSpc>
                        <a:spcBef>
                          <a:spcPts val="225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Arial"/>
                          <a:ea typeface="Times New Roman"/>
                        </a:rPr>
                        <a:t>U Zimního stadionu 1952/2, České Budějovice, 370 76</a:t>
                      </a:r>
                      <a:endParaRPr lang="cs-CZ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8242">
                <a:tc>
                  <a:txBody>
                    <a:bodyPr/>
                    <a:lstStyle/>
                    <a:p>
                      <a:pPr marL="438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Arial"/>
                          <a:ea typeface="Times New Roman"/>
                        </a:rPr>
                        <a:t>IZO ředitelství</a:t>
                      </a:r>
                      <a:endParaRPr lang="cs-CZ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3815" algn="l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Arial"/>
                          <a:ea typeface="Times New Roman"/>
                        </a:rPr>
                        <a:t>600 022 650</a:t>
                      </a:r>
                      <a:endParaRPr lang="cs-CZ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744727">
                <a:tc>
                  <a:txBody>
                    <a:bodyPr/>
                    <a:lstStyle/>
                    <a:p>
                      <a:pPr marL="438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Arial"/>
                          <a:ea typeface="Times New Roman"/>
                        </a:rPr>
                        <a:t>Vedoucí a hospodářští pracovníci</a:t>
                      </a:r>
                      <a:endParaRPr lang="cs-CZ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38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Arial"/>
                          <a:ea typeface="Times New Roman"/>
                        </a:rPr>
                        <a:t>Ředitel školy: Mgr. Michal Kučera</a:t>
                      </a:r>
                      <a:endParaRPr lang="cs-CZ" sz="13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43815" marR="488950" algn="l">
                        <a:lnSpc>
                          <a:spcPct val="15000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Arial"/>
                          <a:ea typeface="Times New Roman"/>
                        </a:rPr>
                        <a:t>Zástupkyně ředitele školy: Mgr. Jana Kováčová Ekonomka: Iva </a:t>
                      </a:r>
                      <a:r>
                        <a:rPr lang="cs-CZ" sz="1100" dirty="0" err="1">
                          <a:effectLst/>
                          <a:latin typeface="Arial"/>
                          <a:ea typeface="Times New Roman"/>
                        </a:rPr>
                        <a:t>Ťoupalová</a:t>
                      </a:r>
                      <a:endParaRPr lang="cs-CZ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1124744" y="3844415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13716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13716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13716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13716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13716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3716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3716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3716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3716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71600" algn="l"/>
              </a:tabLst>
            </a:pP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39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7894463"/>
              </p:ext>
            </p:extLst>
          </p:nvPr>
        </p:nvGraphicFramePr>
        <p:xfrm>
          <a:off x="1276722" y="1278749"/>
          <a:ext cx="5312667" cy="621241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6204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922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12413">
                <a:tc>
                  <a:txBody>
                    <a:bodyPr/>
                    <a:lstStyle/>
                    <a:p>
                      <a:pPr marL="43815" marR="381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100" b="1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cs-CZ" sz="13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43815" marR="381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100" b="1" dirty="0">
                          <a:effectLst/>
                          <a:latin typeface="Arial"/>
                          <a:ea typeface="Times New Roman"/>
                        </a:rPr>
                        <a:t>Hlavní účel a </a:t>
                      </a:r>
                      <a:endParaRPr lang="cs-CZ" sz="13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43815" marR="381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100" b="1" dirty="0">
                          <a:effectLst/>
                          <a:latin typeface="Arial"/>
                          <a:ea typeface="Times New Roman"/>
                        </a:rPr>
                        <a:t>předmět činnosti školy (podle zřizovací listiny)</a:t>
                      </a:r>
                      <a:endParaRPr lang="cs-CZ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3815" marR="24066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Arial"/>
                          <a:ea typeface="Times New Roman"/>
                        </a:rPr>
                        <a:t>Organizace poskytuje základní vzdělání, které vede </a:t>
                      </a:r>
                      <a:endParaRPr lang="cs-CZ" sz="13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43815" marR="24066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Arial"/>
                          <a:ea typeface="Times New Roman"/>
                        </a:rPr>
                        <a:t>k tomu, aby si žáci osvojili potřebné strategie učení a na jejich základě byli motivováni k</a:t>
                      </a:r>
                      <a:r>
                        <a:rPr lang="cs-CZ" sz="1100" spc="-55" dirty="0">
                          <a:effectLst/>
                          <a:latin typeface="Arial"/>
                          <a:ea typeface="Times New Roman"/>
                        </a:rPr>
                        <a:t> </a:t>
                      </a:r>
                      <a:r>
                        <a:rPr lang="cs-CZ" sz="1100" dirty="0">
                          <a:effectLst/>
                          <a:latin typeface="Arial"/>
                          <a:ea typeface="Times New Roman"/>
                        </a:rPr>
                        <a:t>celoživotnímu</a:t>
                      </a:r>
                      <a:endParaRPr lang="cs-CZ" sz="13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438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Arial"/>
                          <a:ea typeface="Times New Roman"/>
                        </a:rPr>
                        <a:t>učení, aby se učili tvořivě myslet a řešit přiměřené problémy, účinně komunikovat a spolupracovat, chránit své fyzické i duševní zdraví, vytvořené hodnoty a</a:t>
                      </a:r>
                      <a:endParaRPr lang="cs-CZ" sz="13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43815" marR="4000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Arial"/>
                          <a:ea typeface="Times New Roman"/>
                        </a:rPr>
                        <a:t>životní prostředí. Základní vzdělávání je poskytováno ve třídách pro žáky s mentálním postižením, ve třídách pro žáky s autismem a ve třídách pro žáky se závažnými vývojovými poruchami učení a chování.</a:t>
                      </a:r>
                      <a:endParaRPr lang="cs-CZ" sz="13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43815" marR="63690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Arial"/>
                          <a:ea typeface="Times New Roman"/>
                        </a:rPr>
                        <a:t>Základní vzdělávání je poskytováno žákům se zdravotním oslabením nebo žákům dlouhodobě</a:t>
                      </a:r>
                      <a:endParaRPr lang="cs-CZ" sz="13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438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Arial"/>
                          <a:ea typeface="Times New Roman"/>
                        </a:rPr>
                        <a:t>nemocným umístěným ve zdravotnickém zařízení.</a:t>
                      </a:r>
                      <a:endParaRPr lang="cs-CZ" sz="13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438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Arial"/>
                          <a:ea typeface="Times New Roman"/>
                        </a:rPr>
                        <a:t>Úspěšným ukončením vzdělávacího programu</a:t>
                      </a:r>
                      <a:endParaRPr lang="cs-CZ" sz="13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438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Arial"/>
                          <a:ea typeface="Times New Roman"/>
                        </a:rPr>
                        <a:t>základního vzdělávání získá žák stupeň základního vzdělání.</a:t>
                      </a:r>
                      <a:endParaRPr lang="cs-CZ" sz="13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438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Arial"/>
                          <a:ea typeface="Times New Roman"/>
                        </a:rPr>
                        <a:t>Organizace poskytuje žákům se středně těžkým a</a:t>
                      </a:r>
                      <a:endParaRPr lang="cs-CZ" sz="13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43815" marR="53848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Arial"/>
                          <a:ea typeface="Times New Roman"/>
                        </a:rPr>
                        <a:t>těžkým mentálním postižením, se souběžným postižením více vadami a s autismem vzdělávání </a:t>
                      </a:r>
                      <a:endParaRPr lang="cs-CZ" sz="13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43815" marR="53848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Arial"/>
                          <a:ea typeface="Times New Roman"/>
                        </a:rPr>
                        <a:t>v základní škole speciální.</a:t>
                      </a:r>
                      <a:endParaRPr lang="cs-CZ" sz="13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438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Arial"/>
                          <a:ea typeface="Times New Roman"/>
                        </a:rPr>
                        <a:t>Ukončením vzdělávacího programu základního</a:t>
                      </a:r>
                      <a:endParaRPr lang="cs-CZ" sz="13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43815" marR="6985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Arial"/>
                          <a:ea typeface="Times New Roman"/>
                        </a:rPr>
                        <a:t>vzdělávání v základní škole speciální získá žák základy vzdělání.</a:t>
                      </a:r>
                      <a:endParaRPr lang="cs-CZ" sz="13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438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Arial"/>
                          <a:ea typeface="Times New Roman"/>
                        </a:rPr>
                        <a:t>Organizace vykonává činnost základní školy.</a:t>
                      </a:r>
                      <a:endParaRPr lang="cs-CZ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Picture 5" descr="OBR_04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412" y="7668344"/>
            <a:ext cx="2137410" cy="1323975"/>
          </a:xfrm>
          <a:prstGeom prst="rect">
            <a:avLst/>
          </a:prstGeom>
          <a:noFill/>
          <a:extLst/>
        </p:spPr>
      </p:pic>
      <p:pic>
        <p:nvPicPr>
          <p:cNvPr id="6" name="Obrázek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136" y="0"/>
            <a:ext cx="1292364" cy="12801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40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613" y="4644008"/>
            <a:ext cx="4608512" cy="3456384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sp>
        <p:nvSpPr>
          <p:cNvPr id="8" name="TextovéPole 7"/>
          <p:cNvSpPr txBox="1"/>
          <p:nvPr/>
        </p:nvSpPr>
        <p:spPr>
          <a:xfrm>
            <a:off x="3623624" y="8202477"/>
            <a:ext cx="2765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dirty="0"/>
              <a:t>k</a:t>
            </a:r>
            <a:r>
              <a:rPr lang="cs-CZ" dirty="0" smtClean="0"/>
              <a:t>outek pro předškoláky</a:t>
            </a: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239" y="552424"/>
            <a:ext cx="4608512" cy="3456384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sp>
        <p:nvSpPr>
          <p:cNvPr id="10" name="TextovéPole 9"/>
          <p:cNvSpPr txBox="1"/>
          <p:nvPr/>
        </p:nvSpPr>
        <p:spPr>
          <a:xfrm>
            <a:off x="4108495" y="4050050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u</a:t>
            </a:r>
            <a:r>
              <a:rPr lang="cs-CZ" dirty="0" smtClean="0"/>
              <a:t>čebna </a:t>
            </a:r>
            <a:r>
              <a:rPr lang="cs-CZ" dirty="0"/>
              <a:t> </a:t>
            </a:r>
            <a:r>
              <a:rPr lang="cs-CZ" dirty="0" smtClean="0"/>
              <a:t>I. </a:t>
            </a:r>
            <a:r>
              <a:rPr lang="cs-CZ" dirty="0"/>
              <a:t>s</a:t>
            </a:r>
            <a:r>
              <a:rPr lang="cs-CZ" dirty="0" smtClean="0"/>
              <a:t>tupeň ZŠ</a:t>
            </a:r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3015124" y="131762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Prostory školy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0890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840" y="539552"/>
            <a:ext cx="4509120" cy="3381840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840" y="4644008"/>
            <a:ext cx="4545047" cy="3024336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sp>
        <p:nvSpPr>
          <p:cNvPr id="7" name="TextovéPole 6"/>
          <p:cNvSpPr txBox="1"/>
          <p:nvPr/>
        </p:nvSpPr>
        <p:spPr>
          <a:xfrm>
            <a:off x="4116080" y="3973010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dirty="0"/>
              <a:t>u</a:t>
            </a:r>
            <a:r>
              <a:rPr lang="cs-CZ" dirty="0" smtClean="0"/>
              <a:t>čebna </a:t>
            </a:r>
            <a:r>
              <a:rPr lang="cs-CZ" dirty="0"/>
              <a:t> </a:t>
            </a:r>
            <a:r>
              <a:rPr lang="cs-CZ" dirty="0" smtClean="0"/>
              <a:t>I. stupeň ZŠ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4098928" y="7843718"/>
            <a:ext cx="2386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dirty="0" smtClean="0"/>
              <a:t>ICT učebna  I. stupeň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9278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808" y="467544"/>
            <a:ext cx="4845364" cy="3634023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548" y="4788024"/>
            <a:ext cx="4853290" cy="3639967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sp>
        <p:nvSpPr>
          <p:cNvPr id="6" name="TextovéPole 5"/>
          <p:cNvSpPr txBox="1"/>
          <p:nvPr/>
        </p:nvSpPr>
        <p:spPr>
          <a:xfrm>
            <a:off x="4457049" y="4112534"/>
            <a:ext cx="2050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u</a:t>
            </a:r>
            <a:r>
              <a:rPr lang="cs-CZ" dirty="0" smtClean="0"/>
              <a:t>čebna II. stupeň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4505277" y="8461876"/>
            <a:ext cx="2050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u</a:t>
            </a:r>
            <a:r>
              <a:rPr lang="cs-CZ" dirty="0" smtClean="0"/>
              <a:t>čebna II. stupeň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1048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442" y="395536"/>
            <a:ext cx="4800533" cy="3600400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140" y="4716016"/>
            <a:ext cx="4653136" cy="3489852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sp>
        <p:nvSpPr>
          <p:cNvPr id="7" name="TextovéPole 6"/>
          <p:cNvSpPr txBox="1"/>
          <p:nvPr/>
        </p:nvSpPr>
        <p:spPr>
          <a:xfrm>
            <a:off x="4591414" y="3995936"/>
            <a:ext cx="2050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u</a:t>
            </a:r>
            <a:r>
              <a:rPr lang="cs-CZ" dirty="0" smtClean="0"/>
              <a:t>čebna II. stupeň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4092775" y="8275766"/>
            <a:ext cx="2450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dirty="0" smtClean="0"/>
              <a:t>ICT učebna  II. stupeň</a:t>
            </a:r>
            <a:br>
              <a:rPr lang="cs-CZ" dirty="0" smtClean="0"/>
            </a:br>
            <a:r>
              <a:rPr lang="cs-CZ" dirty="0" smtClean="0"/>
              <a:t>Konzultace SŠ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3363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980727" y="352981"/>
            <a:ext cx="5856090" cy="6224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2000" b="1" dirty="0">
                <a:ea typeface="Calibri"/>
                <a:cs typeface="Times New Roman"/>
              </a:rPr>
              <a:t>Z důvodu </a:t>
            </a:r>
            <a:r>
              <a:rPr lang="cs-CZ" sz="2000" b="1" dirty="0" smtClean="0">
                <a:ea typeface="Calibri"/>
                <a:cs typeface="Times New Roman"/>
              </a:rPr>
              <a:t>selhávání  žáků </a:t>
            </a:r>
            <a:r>
              <a:rPr lang="cs-CZ" sz="2000" b="1" dirty="0">
                <a:ea typeface="Calibri"/>
                <a:cs typeface="Times New Roman"/>
              </a:rPr>
              <a:t>ve svých </a:t>
            </a:r>
            <a:r>
              <a:rPr lang="cs-CZ" sz="2000" b="1" dirty="0" smtClean="0">
                <a:ea typeface="Calibri"/>
                <a:cs typeface="Times New Roman"/>
              </a:rPr>
              <a:t/>
            </a:r>
            <a:br>
              <a:rPr lang="cs-CZ" sz="2000" b="1" dirty="0" smtClean="0">
                <a:ea typeface="Calibri"/>
                <a:cs typeface="Times New Roman"/>
              </a:rPr>
            </a:br>
            <a:r>
              <a:rPr lang="cs-CZ" sz="2000" b="1" dirty="0" smtClean="0">
                <a:ea typeface="Calibri"/>
                <a:cs typeface="Times New Roman"/>
              </a:rPr>
              <a:t>kmenových školách  přijala naše škola</a:t>
            </a:r>
            <a:br>
              <a:rPr lang="cs-CZ" sz="2000" b="1" dirty="0" smtClean="0">
                <a:ea typeface="Calibri"/>
                <a:cs typeface="Times New Roman"/>
              </a:rPr>
            </a:br>
            <a:r>
              <a:rPr lang="cs-CZ" sz="2000" b="1" dirty="0" smtClean="0">
                <a:ea typeface="Calibri"/>
                <a:cs typeface="Times New Roman"/>
              </a:rPr>
              <a:t>několik žáků. Zaměřujeme se </a:t>
            </a:r>
            <a:r>
              <a:rPr lang="cs-CZ" sz="2000" b="1" dirty="0">
                <a:ea typeface="Calibri"/>
                <a:cs typeface="Times New Roman"/>
              </a:rPr>
              <a:t>hlavně </a:t>
            </a:r>
            <a:r>
              <a:rPr lang="cs-CZ" sz="2000" b="1" dirty="0" smtClean="0">
                <a:ea typeface="Calibri"/>
                <a:cs typeface="Times New Roman"/>
              </a:rPr>
              <a:t/>
            </a:r>
            <a:br>
              <a:rPr lang="cs-CZ" sz="2000" b="1" dirty="0" smtClean="0">
                <a:ea typeface="Calibri"/>
                <a:cs typeface="Times New Roman"/>
              </a:rPr>
            </a:br>
            <a:r>
              <a:rPr lang="cs-CZ" sz="2000" b="1" dirty="0" smtClean="0">
                <a:ea typeface="Calibri"/>
                <a:cs typeface="Times New Roman"/>
              </a:rPr>
              <a:t>na </a:t>
            </a:r>
            <a:r>
              <a:rPr lang="cs-CZ" sz="2000" b="1" dirty="0">
                <a:ea typeface="Calibri"/>
                <a:cs typeface="Times New Roman"/>
              </a:rPr>
              <a:t>tyto oblasti:</a:t>
            </a:r>
            <a:endParaRPr lang="cs-CZ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/>
              <a:buChar char="-"/>
            </a:pPr>
            <a:r>
              <a:rPr lang="cs-CZ" dirty="0">
                <a:ea typeface="Calibri"/>
                <a:cs typeface="Times New Roman"/>
              </a:rPr>
              <a:t>Snižujeme tlak na výkon, zaměřujeme se více </a:t>
            </a:r>
            <a:r>
              <a:rPr lang="cs-CZ" dirty="0" smtClean="0">
                <a:ea typeface="Calibri"/>
                <a:cs typeface="Times New Roman"/>
              </a:rPr>
              <a:t/>
            </a:r>
            <a:br>
              <a:rPr lang="cs-CZ" dirty="0" smtClean="0">
                <a:ea typeface="Calibri"/>
                <a:cs typeface="Times New Roman"/>
              </a:rPr>
            </a:br>
            <a:r>
              <a:rPr lang="cs-CZ" dirty="0" smtClean="0">
                <a:ea typeface="Calibri"/>
                <a:cs typeface="Times New Roman"/>
              </a:rPr>
              <a:t>na socializaci </a:t>
            </a:r>
            <a:r>
              <a:rPr lang="cs-CZ" dirty="0">
                <a:ea typeface="Calibri"/>
                <a:cs typeface="Times New Roman"/>
              </a:rPr>
              <a:t>a kladnou komunikaci.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/>
              <a:buChar char="-"/>
            </a:pPr>
            <a:r>
              <a:rPr lang="cs-CZ" dirty="0" smtClean="0">
                <a:ea typeface="Calibri"/>
                <a:cs typeface="Times New Roman"/>
              </a:rPr>
              <a:t>Pracujeme s  nižším počtem  </a:t>
            </a:r>
            <a:r>
              <a:rPr lang="cs-CZ" dirty="0">
                <a:ea typeface="Calibri"/>
                <a:cs typeface="Times New Roman"/>
              </a:rPr>
              <a:t>žáků ve třídě</a:t>
            </a:r>
            <a:r>
              <a:rPr lang="cs-CZ" dirty="0" smtClean="0">
                <a:ea typeface="Calibri"/>
                <a:cs typeface="Times New Roman"/>
              </a:rPr>
              <a:t>.</a:t>
            </a:r>
            <a:endParaRPr lang="cs-CZ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/>
              <a:buChar char="-"/>
            </a:pPr>
            <a:r>
              <a:rPr lang="cs-CZ" dirty="0">
                <a:ea typeface="Calibri"/>
                <a:cs typeface="Times New Roman"/>
              </a:rPr>
              <a:t>Respektujeme </a:t>
            </a:r>
            <a:r>
              <a:rPr lang="cs-CZ" dirty="0" smtClean="0">
                <a:ea typeface="Calibri"/>
                <a:cs typeface="Times New Roman"/>
              </a:rPr>
              <a:t>individuální potřeby jednotlivých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cs-CZ" dirty="0">
                <a:ea typeface="Calibri"/>
                <a:cs typeface="Times New Roman"/>
              </a:rPr>
              <a:t> </a:t>
            </a:r>
            <a:r>
              <a:rPr lang="cs-CZ" dirty="0" smtClean="0">
                <a:ea typeface="Calibri"/>
                <a:cs typeface="Times New Roman"/>
              </a:rPr>
              <a:t>    </a:t>
            </a:r>
            <a:r>
              <a:rPr lang="cs-CZ" dirty="0">
                <a:ea typeface="Calibri"/>
                <a:cs typeface="Times New Roman"/>
              </a:rPr>
              <a:t>žáků.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/>
              <a:buChar char="-"/>
            </a:pPr>
            <a:r>
              <a:rPr lang="cs-CZ" dirty="0">
                <a:ea typeface="Calibri"/>
                <a:cs typeface="Times New Roman"/>
              </a:rPr>
              <a:t>Zohledňujeme kolísání </a:t>
            </a:r>
            <a:r>
              <a:rPr lang="cs-CZ" dirty="0" smtClean="0">
                <a:ea typeface="Calibri"/>
                <a:cs typeface="Times New Roman"/>
              </a:rPr>
              <a:t>výkonnosti</a:t>
            </a:r>
            <a:r>
              <a:rPr lang="cs-CZ" dirty="0">
                <a:ea typeface="Calibri"/>
                <a:cs typeface="Times New Roman"/>
              </a:rPr>
              <a:t>, </a:t>
            </a:r>
            <a:r>
              <a:rPr lang="cs-CZ" dirty="0" smtClean="0">
                <a:ea typeface="Calibri"/>
                <a:cs typeface="Times New Roman"/>
              </a:rPr>
              <a:t>soustředěnosti</a:t>
            </a:r>
            <a:br>
              <a:rPr lang="cs-CZ" dirty="0" smtClean="0">
                <a:ea typeface="Calibri"/>
                <a:cs typeface="Times New Roman"/>
              </a:rPr>
            </a:br>
            <a:r>
              <a:rPr lang="cs-CZ" dirty="0" smtClean="0">
                <a:ea typeface="Calibri"/>
                <a:cs typeface="Times New Roman"/>
              </a:rPr>
              <a:t>a </a:t>
            </a:r>
            <a:r>
              <a:rPr lang="cs-CZ" dirty="0">
                <a:ea typeface="Calibri"/>
                <a:cs typeface="Times New Roman"/>
              </a:rPr>
              <a:t>pozornosti vzhledem k </a:t>
            </a:r>
            <a:r>
              <a:rPr lang="cs-CZ" dirty="0" smtClean="0">
                <a:ea typeface="Calibri"/>
                <a:cs typeface="Times New Roman"/>
              </a:rPr>
              <a:t>psychiatrickým 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cs-CZ" dirty="0">
                <a:ea typeface="Calibri"/>
                <a:cs typeface="Times New Roman"/>
              </a:rPr>
              <a:t> </a:t>
            </a:r>
            <a:r>
              <a:rPr lang="cs-CZ" dirty="0" smtClean="0">
                <a:ea typeface="Calibri"/>
                <a:cs typeface="Times New Roman"/>
              </a:rPr>
              <a:t>     onemocněním</a:t>
            </a:r>
            <a:r>
              <a:rPr lang="cs-CZ" dirty="0">
                <a:ea typeface="Calibri"/>
                <a:cs typeface="Times New Roman"/>
              </a:rPr>
              <a:t>.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/>
              <a:buChar char="-"/>
            </a:pPr>
            <a:r>
              <a:rPr lang="cs-CZ" dirty="0">
                <a:ea typeface="Calibri"/>
                <a:cs typeface="Times New Roman"/>
              </a:rPr>
              <a:t>Respektujeme osobnost žáka, povzbuzujeme </a:t>
            </a:r>
            <a:r>
              <a:rPr lang="cs-CZ" dirty="0" smtClean="0">
                <a:ea typeface="Calibri"/>
                <a:cs typeface="Times New Roman"/>
              </a:rPr>
              <a:t>ho</a:t>
            </a:r>
            <a:br>
              <a:rPr lang="cs-CZ" dirty="0" smtClean="0">
                <a:ea typeface="Calibri"/>
                <a:cs typeface="Times New Roman"/>
              </a:rPr>
            </a:br>
            <a:r>
              <a:rPr lang="cs-CZ" dirty="0" smtClean="0">
                <a:ea typeface="Calibri"/>
                <a:cs typeface="Times New Roman"/>
              </a:rPr>
              <a:t>při </a:t>
            </a:r>
            <a:r>
              <a:rPr lang="cs-CZ" dirty="0">
                <a:ea typeface="Calibri"/>
                <a:cs typeface="Times New Roman"/>
              </a:rPr>
              <a:t>nízkém sebevědomí</a:t>
            </a:r>
            <a:r>
              <a:rPr lang="cs-CZ" dirty="0" smtClean="0">
                <a:ea typeface="Calibri"/>
                <a:cs typeface="Times New Roman"/>
              </a:rPr>
              <a:t>.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/>
              <a:buChar char="-"/>
            </a:pPr>
            <a:r>
              <a:rPr lang="cs-CZ" dirty="0" smtClean="0">
                <a:ea typeface="Calibri"/>
                <a:cs typeface="Times New Roman"/>
              </a:rPr>
              <a:t>Dbáme na prevenci sociálně patologických jevů</a:t>
            </a:r>
            <a:br>
              <a:rPr lang="cs-CZ" dirty="0" smtClean="0">
                <a:ea typeface="Calibri"/>
                <a:cs typeface="Times New Roman"/>
              </a:rPr>
            </a:br>
            <a:r>
              <a:rPr lang="cs-CZ" dirty="0" smtClean="0">
                <a:ea typeface="Calibri"/>
                <a:cs typeface="Times New Roman"/>
              </a:rPr>
              <a:t>(šikana, násilí, záškoláctví, </a:t>
            </a:r>
            <a:r>
              <a:rPr lang="cs-CZ" dirty="0" err="1" smtClean="0">
                <a:ea typeface="Calibri"/>
                <a:cs typeface="Times New Roman"/>
              </a:rPr>
              <a:t>netolismus</a:t>
            </a:r>
            <a:r>
              <a:rPr lang="cs-CZ" dirty="0" smtClean="0">
                <a:ea typeface="Calibri"/>
                <a:cs typeface="Times New Roman"/>
              </a:rPr>
              <a:t> aj.).</a:t>
            </a:r>
            <a:endParaRPr lang="cs-CZ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Calibri"/>
              <a:buChar char="-"/>
            </a:pPr>
            <a:r>
              <a:rPr lang="cs-CZ" dirty="0">
                <a:ea typeface="Calibri"/>
                <a:cs typeface="Times New Roman"/>
              </a:rPr>
              <a:t>Hledáme momenty, kdy žáka kladně </a:t>
            </a:r>
            <a:r>
              <a:rPr lang="cs-CZ" dirty="0" smtClean="0">
                <a:ea typeface="Calibri"/>
                <a:cs typeface="Times New Roman"/>
              </a:rPr>
              <a:t>hodnotit…</a:t>
            </a:r>
            <a:endParaRPr lang="cs-CZ" dirty="0">
              <a:ea typeface="Calibri"/>
              <a:cs typeface="Times New Roman"/>
            </a:endParaRPr>
          </a:p>
          <a:p>
            <a:pPr marL="228600">
              <a:lnSpc>
                <a:spcPct val="115000"/>
              </a:lnSpc>
              <a:spcAft>
                <a:spcPts val="1000"/>
              </a:spcAft>
            </a:pPr>
            <a:r>
              <a:rPr lang="cs-CZ" dirty="0">
                <a:latin typeface="Calibri"/>
                <a:ea typeface="Calibri"/>
                <a:cs typeface="Times New Roman"/>
              </a:rPr>
              <a:t> </a:t>
            </a:r>
            <a:endParaRPr lang="cs-CZ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01897" y="6614467"/>
            <a:ext cx="2664296" cy="1998222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323702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rkýř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rkýř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rkýř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788</TotalTime>
  <Words>526</Words>
  <Application>Microsoft Office PowerPoint</Application>
  <PresentationFormat>Předvádění na obrazovce (4:3)</PresentationFormat>
  <Paragraphs>113</Paragraphs>
  <Slides>29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7" baseType="lpstr">
      <vt:lpstr>Arial</vt:lpstr>
      <vt:lpstr>Arial Black</vt:lpstr>
      <vt:lpstr>Calibri</vt:lpstr>
      <vt:lpstr>Century Schoolbook</vt:lpstr>
      <vt:lpstr>Times New Roman</vt:lpstr>
      <vt:lpstr>Wingdings</vt:lpstr>
      <vt:lpstr>Wingdings 2</vt:lpstr>
      <vt:lpstr>Arkýř</vt:lpstr>
      <vt:lpstr>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Učitel</dc:creator>
  <cp:lastModifiedBy>ucetni</cp:lastModifiedBy>
  <cp:revision>69</cp:revision>
  <cp:lastPrinted>2021-06-28T06:35:25Z</cp:lastPrinted>
  <dcterms:created xsi:type="dcterms:W3CDTF">2021-06-18T06:33:00Z</dcterms:created>
  <dcterms:modified xsi:type="dcterms:W3CDTF">2021-06-28T07:10:59Z</dcterms:modified>
</cp:coreProperties>
</file>